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48"/>
  </p:notesMasterIdLst>
  <p:sldIdLst>
    <p:sldId id="256" r:id="rId2"/>
    <p:sldId id="257" r:id="rId3"/>
    <p:sldId id="269" r:id="rId4"/>
    <p:sldId id="270" r:id="rId5"/>
    <p:sldId id="271" r:id="rId6"/>
    <p:sldId id="258" r:id="rId7"/>
    <p:sldId id="259" r:id="rId8"/>
    <p:sldId id="263" r:id="rId9"/>
    <p:sldId id="260" r:id="rId10"/>
    <p:sldId id="298" r:id="rId11"/>
    <p:sldId id="299" r:id="rId12"/>
    <p:sldId id="300" r:id="rId13"/>
    <p:sldId id="261" r:id="rId14"/>
    <p:sldId id="262" r:id="rId15"/>
    <p:sldId id="264" r:id="rId16"/>
    <p:sldId id="265" r:id="rId17"/>
    <p:sldId id="266" r:id="rId18"/>
    <p:sldId id="267" r:id="rId19"/>
    <p:sldId id="268" r:id="rId20"/>
    <p:sldId id="319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97" r:id="rId32"/>
    <p:sldId id="301" r:id="rId33"/>
    <p:sldId id="316" r:id="rId34"/>
    <p:sldId id="312" r:id="rId35"/>
    <p:sldId id="309" r:id="rId36"/>
    <p:sldId id="310" r:id="rId37"/>
    <p:sldId id="311" r:id="rId38"/>
    <p:sldId id="302" r:id="rId39"/>
    <p:sldId id="303" r:id="rId40"/>
    <p:sldId id="304" r:id="rId41"/>
    <p:sldId id="305" r:id="rId42"/>
    <p:sldId id="306" r:id="rId43"/>
    <p:sldId id="314" r:id="rId44"/>
    <p:sldId id="313" r:id="rId45"/>
    <p:sldId id="318" r:id="rId46"/>
    <p:sldId id="315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1" d="100"/>
          <a:sy n="121" d="100"/>
        </p:scale>
        <p:origin x="-728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esProps" Target="presProps.xml"/><Relationship Id="rId51" Type="http://schemas.openxmlformats.org/officeDocument/2006/relationships/viewProps" Target="viewProps.xml"/><Relationship Id="rId52" Type="http://schemas.openxmlformats.org/officeDocument/2006/relationships/theme" Target="theme/theme1.xml"/><Relationship Id="rId53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notesMaster" Target="notesMasters/notesMaster1.xml"/><Relationship Id="rId4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4ED4A9-AF9C-4AB1-8B3C-8BAD0EDAD59C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9D48E8F-0763-4FD2-B1FA-14CB272E3715}">
      <dgm:prSet phldrT="[Text]"/>
      <dgm:spPr/>
      <dgm:t>
        <a:bodyPr/>
        <a:lstStyle/>
        <a:p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Framework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72E5C2-8094-4ABF-A4B1-45189EF05A6E}" type="parTrans" cxnId="{CEA164F6-B88F-4EA3-86DE-82B6F309825A}">
      <dgm:prSet/>
      <dgm:spPr/>
      <dgm:t>
        <a:bodyPr/>
        <a:lstStyle/>
        <a:p>
          <a:endParaRPr lang="en-US"/>
        </a:p>
      </dgm:t>
    </dgm:pt>
    <dgm:pt modelId="{8377950F-FC66-4724-A6FA-99601D560EB1}" type="sibTrans" cxnId="{CEA164F6-B88F-4EA3-86DE-82B6F309825A}">
      <dgm:prSet/>
      <dgm:spPr/>
      <dgm:t>
        <a:bodyPr/>
        <a:lstStyle/>
        <a:p>
          <a:endParaRPr lang="en-US"/>
        </a:p>
      </dgm:t>
    </dgm:pt>
    <dgm:pt modelId="{B3640B45-9C90-4BA3-A4CB-C3D85C83D75C}">
      <dgm:prSet phldrT="[Text]"/>
      <dgm:spPr/>
      <dgm:t>
        <a:bodyPr/>
        <a:lstStyle/>
        <a:p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Continuum of evidence-based interventions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1B0F37-78C9-4FB8-80A0-90F5B22E3191}" type="parTrans" cxnId="{EFE57CE5-7147-467E-9419-50F429462799}">
      <dgm:prSet/>
      <dgm:spPr/>
      <dgm:t>
        <a:bodyPr/>
        <a:lstStyle/>
        <a:p>
          <a:endParaRPr lang="en-US"/>
        </a:p>
      </dgm:t>
    </dgm:pt>
    <dgm:pt modelId="{A03A4014-89ED-495F-B062-7401D56260FD}" type="sibTrans" cxnId="{EFE57CE5-7147-467E-9419-50F429462799}">
      <dgm:prSet/>
      <dgm:spPr/>
      <dgm:t>
        <a:bodyPr/>
        <a:lstStyle/>
        <a:p>
          <a:endParaRPr lang="en-US"/>
        </a:p>
      </dgm:t>
    </dgm:pt>
    <dgm:pt modelId="{2FB64AFA-9BB3-43A8-9BC5-94EF7B878A05}">
      <dgm:prSet phldrT="[Text]"/>
      <dgm:spPr/>
      <dgm:t>
        <a:bodyPr/>
        <a:lstStyle/>
        <a:p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Achieving important academic and behavioral outcomes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39AA78-63DE-4730-A5B1-157F41A317E8}" type="parTrans" cxnId="{0B7F09AC-6110-4B2C-A55D-B89644C2A05F}">
      <dgm:prSet/>
      <dgm:spPr/>
      <dgm:t>
        <a:bodyPr/>
        <a:lstStyle/>
        <a:p>
          <a:endParaRPr lang="en-US"/>
        </a:p>
      </dgm:t>
    </dgm:pt>
    <dgm:pt modelId="{0B388E6F-37D3-43B5-9E8E-38047A451AC2}" type="sibTrans" cxnId="{0B7F09AC-6110-4B2C-A55D-B89644C2A05F}">
      <dgm:prSet/>
      <dgm:spPr/>
      <dgm:t>
        <a:bodyPr/>
        <a:lstStyle/>
        <a:p>
          <a:endParaRPr lang="en-US"/>
        </a:p>
      </dgm:t>
    </dgm:pt>
    <dgm:pt modelId="{2699FD52-C752-49EA-90E8-0DE4A3B8A37E}">
      <dgm:prSet/>
      <dgm:spPr/>
      <dgm:t>
        <a:bodyPr/>
        <a:lstStyle/>
        <a:p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For ALL students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811AEB-99EA-4BA0-9E5B-B577C13B11F6}" type="parTrans" cxnId="{AC91AAE4-C121-461A-ACA1-C5C0A0A73D15}">
      <dgm:prSet/>
      <dgm:spPr/>
      <dgm:t>
        <a:bodyPr/>
        <a:lstStyle/>
        <a:p>
          <a:endParaRPr lang="en-US"/>
        </a:p>
      </dgm:t>
    </dgm:pt>
    <dgm:pt modelId="{2EE25433-B0E4-4F9F-90E8-838BE261F7A3}" type="sibTrans" cxnId="{AC91AAE4-C121-461A-ACA1-C5C0A0A73D15}">
      <dgm:prSet/>
      <dgm:spPr/>
      <dgm:t>
        <a:bodyPr/>
        <a:lstStyle/>
        <a:p>
          <a:endParaRPr lang="en-US"/>
        </a:p>
      </dgm:t>
    </dgm:pt>
    <dgm:pt modelId="{CDAAECD5-A50B-4535-BD37-D4B86DF5A1DF}" type="pres">
      <dgm:prSet presAssocID="{7F4ED4A9-AF9C-4AB1-8B3C-8BAD0EDAD59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337240A-4EC0-4A90-8757-6158B1D53C6D}" type="pres">
      <dgm:prSet presAssocID="{7F4ED4A9-AF9C-4AB1-8B3C-8BAD0EDAD59C}" presName="dummyMaxCanvas" presStyleCnt="0">
        <dgm:presLayoutVars/>
      </dgm:prSet>
      <dgm:spPr/>
    </dgm:pt>
    <dgm:pt modelId="{7C346FA2-EBF8-46C2-BA21-9C15558B6A4B}" type="pres">
      <dgm:prSet presAssocID="{7F4ED4A9-AF9C-4AB1-8B3C-8BAD0EDAD59C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E147D0-69C4-490A-9F99-639230EBBEC5}" type="pres">
      <dgm:prSet presAssocID="{7F4ED4A9-AF9C-4AB1-8B3C-8BAD0EDAD59C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745F54-0C63-4325-95F6-DFCBCA5AD959}" type="pres">
      <dgm:prSet presAssocID="{7F4ED4A9-AF9C-4AB1-8B3C-8BAD0EDAD59C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34637D-A8C9-4127-A91D-042669ACD7A8}" type="pres">
      <dgm:prSet presAssocID="{7F4ED4A9-AF9C-4AB1-8B3C-8BAD0EDAD59C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5CEDC4-764E-473F-A5F2-5526128AD126}" type="pres">
      <dgm:prSet presAssocID="{7F4ED4A9-AF9C-4AB1-8B3C-8BAD0EDAD59C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1DC234-B65F-44EA-98D3-7ECC58A06D3D}" type="pres">
      <dgm:prSet presAssocID="{7F4ED4A9-AF9C-4AB1-8B3C-8BAD0EDAD59C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9CCDD7-263F-47EB-81E0-7A3E496C6A78}" type="pres">
      <dgm:prSet presAssocID="{7F4ED4A9-AF9C-4AB1-8B3C-8BAD0EDAD59C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B4C0FA-3EF6-44C9-902A-B960A2DB952A}" type="pres">
      <dgm:prSet presAssocID="{7F4ED4A9-AF9C-4AB1-8B3C-8BAD0EDAD59C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013987-DBFE-4508-8160-C887420C9058}" type="pres">
      <dgm:prSet presAssocID="{7F4ED4A9-AF9C-4AB1-8B3C-8BAD0EDAD59C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BC1B60-528A-46A7-8C6A-34ABF616CFD7}" type="pres">
      <dgm:prSet presAssocID="{7F4ED4A9-AF9C-4AB1-8B3C-8BAD0EDAD59C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B9DD3F-8374-447F-837B-1A6C92CE5283}" type="pres">
      <dgm:prSet presAssocID="{7F4ED4A9-AF9C-4AB1-8B3C-8BAD0EDAD59C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5B3BB8-84F8-104D-8675-88785C6EEEF7}" type="presOf" srcId="{8377950F-FC66-4724-A6FA-99601D560EB1}" destId="{2B5CEDC4-764E-473F-A5F2-5526128AD126}" srcOrd="0" destOrd="0" presId="urn:microsoft.com/office/officeart/2005/8/layout/vProcess5"/>
    <dgm:cxn modelId="{2EA34AD4-CDB3-1E4D-8505-6E0C209F5B6E}" type="presOf" srcId="{2FB64AFA-9BB3-43A8-9BC5-94EF7B878A05}" destId="{48745F54-0C63-4325-95F6-DFCBCA5AD959}" srcOrd="0" destOrd="0" presId="urn:microsoft.com/office/officeart/2005/8/layout/vProcess5"/>
    <dgm:cxn modelId="{71A3277E-6A9B-8E44-9D6C-27E5CB17C0B8}" type="presOf" srcId="{2699FD52-C752-49EA-90E8-0DE4A3B8A37E}" destId="{1834637D-A8C9-4127-A91D-042669ACD7A8}" srcOrd="0" destOrd="0" presId="urn:microsoft.com/office/officeart/2005/8/layout/vProcess5"/>
    <dgm:cxn modelId="{0B7F09AC-6110-4B2C-A55D-B89644C2A05F}" srcId="{7F4ED4A9-AF9C-4AB1-8B3C-8BAD0EDAD59C}" destId="{2FB64AFA-9BB3-43A8-9BC5-94EF7B878A05}" srcOrd="2" destOrd="0" parTransId="{C339AA78-63DE-4730-A5B1-157F41A317E8}" sibTransId="{0B388E6F-37D3-43B5-9E8E-38047A451AC2}"/>
    <dgm:cxn modelId="{DF13292A-F0C1-B04B-8608-ADDD885F9D1A}" type="presOf" srcId="{7F4ED4A9-AF9C-4AB1-8B3C-8BAD0EDAD59C}" destId="{CDAAECD5-A50B-4535-BD37-D4B86DF5A1DF}" srcOrd="0" destOrd="0" presId="urn:microsoft.com/office/officeart/2005/8/layout/vProcess5"/>
    <dgm:cxn modelId="{E8081BD9-062B-3746-BD1F-49099A4E1630}" type="presOf" srcId="{2FB64AFA-9BB3-43A8-9BC5-94EF7B878A05}" destId="{64BC1B60-528A-46A7-8C6A-34ABF616CFD7}" srcOrd="1" destOrd="0" presId="urn:microsoft.com/office/officeart/2005/8/layout/vProcess5"/>
    <dgm:cxn modelId="{33E7CA78-BEA7-1643-A6A3-EF43D4BA160C}" type="presOf" srcId="{B3640B45-9C90-4BA3-A4CB-C3D85C83D75C}" destId="{C3013987-DBFE-4508-8160-C887420C9058}" srcOrd="1" destOrd="0" presId="urn:microsoft.com/office/officeart/2005/8/layout/vProcess5"/>
    <dgm:cxn modelId="{EFE57CE5-7147-467E-9419-50F429462799}" srcId="{7F4ED4A9-AF9C-4AB1-8B3C-8BAD0EDAD59C}" destId="{B3640B45-9C90-4BA3-A4CB-C3D85C83D75C}" srcOrd="1" destOrd="0" parTransId="{A71B0F37-78C9-4FB8-80A0-90F5B22E3191}" sibTransId="{A03A4014-89ED-495F-B062-7401D56260FD}"/>
    <dgm:cxn modelId="{076E0A89-6836-1549-9DEF-F62174D61662}" type="presOf" srcId="{0B388E6F-37D3-43B5-9E8E-38047A451AC2}" destId="{AA9CCDD7-263F-47EB-81E0-7A3E496C6A78}" srcOrd="0" destOrd="0" presId="urn:microsoft.com/office/officeart/2005/8/layout/vProcess5"/>
    <dgm:cxn modelId="{CEA164F6-B88F-4EA3-86DE-82B6F309825A}" srcId="{7F4ED4A9-AF9C-4AB1-8B3C-8BAD0EDAD59C}" destId="{69D48E8F-0763-4FD2-B1FA-14CB272E3715}" srcOrd="0" destOrd="0" parTransId="{1772E5C2-8094-4ABF-A4B1-45189EF05A6E}" sibTransId="{8377950F-FC66-4724-A6FA-99601D560EB1}"/>
    <dgm:cxn modelId="{085A4EEC-C4B3-2647-B012-69BC342F7472}" type="presOf" srcId="{2699FD52-C752-49EA-90E8-0DE4A3B8A37E}" destId="{08B9DD3F-8374-447F-837B-1A6C92CE5283}" srcOrd="1" destOrd="0" presId="urn:microsoft.com/office/officeart/2005/8/layout/vProcess5"/>
    <dgm:cxn modelId="{8BF14DA3-64F8-7947-A319-A3F3E471E746}" type="presOf" srcId="{B3640B45-9C90-4BA3-A4CB-C3D85C83D75C}" destId="{10E147D0-69C4-490A-9F99-639230EBBEC5}" srcOrd="0" destOrd="0" presId="urn:microsoft.com/office/officeart/2005/8/layout/vProcess5"/>
    <dgm:cxn modelId="{A2779FB7-468A-8447-B6C5-4971C40786F8}" type="presOf" srcId="{69D48E8F-0763-4FD2-B1FA-14CB272E3715}" destId="{7C346FA2-EBF8-46C2-BA21-9C15558B6A4B}" srcOrd="0" destOrd="0" presId="urn:microsoft.com/office/officeart/2005/8/layout/vProcess5"/>
    <dgm:cxn modelId="{AC91AAE4-C121-461A-ACA1-C5C0A0A73D15}" srcId="{7F4ED4A9-AF9C-4AB1-8B3C-8BAD0EDAD59C}" destId="{2699FD52-C752-49EA-90E8-0DE4A3B8A37E}" srcOrd="3" destOrd="0" parTransId="{A7811AEB-99EA-4BA0-9E5B-B577C13B11F6}" sibTransId="{2EE25433-B0E4-4F9F-90E8-838BE261F7A3}"/>
    <dgm:cxn modelId="{09131FB6-A877-CA47-AD3A-104D275C5563}" type="presOf" srcId="{A03A4014-89ED-495F-B062-7401D56260FD}" destId="{BD1DC234-B65F-44EA-98D3-7ECC58A06D3D}" srcOrd="0" destOrd="0" presId="urn:microsoft.com/office/officeart/2005/8/layout/vProcess5"/>
    <dgm:cxn modelId="{4139FD42-86D2-CD49-B928-9AF331977B86}" type="presOf" srcId="{69D48E8F-0763-4FD2-B1FA-14CB272E3715}" destId="{E1B4C0FA-3EF6-44C9-902A-B960A2DB952A}" srcOrd="1" destOrd="0" presId="urn:microsoft.com/office/officeart/2005/8/layout/vProcess5"/>
    <dgm:cxn modelId="{0D29F42B-81F1-1F45-A050-D14894671F1D}" type="presParOf" srcId="{CDAAECD5-A50B-4535-BD37-D4B86DF5A1DF}" destId="{0337240A-4EC0-4A90-8757-6158B1D53C6D}" srcOrd="0" destOrd="0" presId="urn:microsoft.com/office/officeart/2005/8/layout/vProcess5"/>
    <dgm:cxn modelId="{BD2456BB-6FAC-B14C-BFD2-D38AC02464C8}" type="presParOf" srcId="{CDAAECD5-A50B-4535-BD37-D4B86DF5A1DF}" destId="{7C346FA2-EBF8-46C2-BA21-9C15558B6A4B}" srcOrd="1" destOrd="0" presId="urn:microsoft.com/office/officeart/2005/8/layout/vProcess5"/>
    <dgm:cxn modelId="{23BC983A-28C1-D040-BB8D-2CF008DE7449}" type="presParOf" srcId="{CDAAECD5-A50B-4535-BD37-D4B86DF5A1DF}" destId="{10E147D0-69C4-490A-9F99-639230EBBEC5}" srcOrd="2" destOrd="0" presId="urn:microsoft.com/office/officeart/2005/8/layout/vProcess5"/>
    <dgm:cxn modelId="{41518E6A-CCE2-6B4A-9AFD-54787F5CE0BB}" type="presParOf" srcId="{CDAAECD5-A50B-4535-BD37-D4B86DF5A1DF}" destId="{48745F54-0C63-4325-95F6-DFCBCA5AD959}" srcOrd="3" destOrd="0" presId="urn:microsoft.com/office/officeart/2005/8/layout/vProcess5"/>
    <dgm:cxn modelId="{1DC15048-7DD5-304F-B1C7-50A06852A863}" type="presParOf" srcId="{CDAAECD5-A50B-4535-BD37-D4B86DF5A1DF}" destId="{1834637D-A8C9-4127-A91D-042669ACD7A8}" srcOrd="4" destOrd="0" presId="urn:microsoft.com/office/officeart/2005/8/layout/vProcess5"/>
    <dgm:cxn modelId="{3D0C4425-320B-A04A-892D-509F8D6F3863}" type="presParOf" srcId="{CDAAECD5-A50B-4535-BD37-D4B86DF5A1DF}" destId="{2B5CEDC4-764E-473F-A5F2-5526128AD126}" srcOrd="5" destOrd="0" presId="urn:microsoft.com/office/officeart/2005/8/layout/vProcess5"/>
    <dgm:cxn modelId="{83E416DB-E0F5-104E-AD60-B89B24035BAA}" type="presParOf" srcId="{CDAAECD5-A50B-4535-BD37-D4B86DF5A1DF}" destId="{BD1DC234-B65F-44EA-98D3-7ECC58A06D3D}" srcOrd="6" destOrd="0" presId="urn:microsoft.com/office/officeart/2005/8/layout/vProcess5"/>
    <dgm:cxn modelId="{D9704040-01D3-A24D-A036-6DBC4A4D5999}" type="presParOf" srcId="{CDAAECD5-A50B-4535-BD37-D4B86DF5A1DF}" destId="{AA9CCDD7-263F-47EB-81E0-7A3E496C6A78}" srcOrd="7" destOrd="0" presId="urn:microsoft.com/office/officeart/2005/8/layout/vProcess5"/>
    <dgm:cxn modelId="{1564D5C7-4661-FB4B-80A2-1F14242C7E97}" type="presParOf" srcId="{CDAAECD5-A50B-4535-BD37-D4B86DF5A1DF}" destId="{E1B4C0FA-3EF6-44C9-902A-B960A2DB952A}" srcOrd="8" destOrd="0" presId="urn:microsoft.com/office/officeart/2005/8/layout/vProcess5"/>
    <dgm:cxn modelId="{EE837EEC-A3B6-D84F-83B3-BDEBAC0217C6}" type="presParOf" srcId="{CDAAECD5-A50B-4535-BD37-D4B86DF5A1DF}" destId="{C3013987-DBFE-4508-8160-C887420C9058}" srcOrd="9" destOrd="0" presId="urn:microsoft.com/office/officeart/2005/8/layout/vProcess5"/>
    <dgm:cxn modelId="{820E705B-EA65-F140-BAF4-F17F1370E8CC}" type="presParOf" srcId="{CDAAECD5-A50B-4535-BD37-D4B86DF5A1DF}" destId="{64BC1B60-528A-46A7-8C6A-34ABF616CFD7}" srcOrd="10" destOrd="0" presId="urn:microsoft.com/office/officeart/2005/8/layout/vProcess5"/>
    <dgm:cxn modelId="{2BFD242E-2FAC-AC44-BCB5-8F3873CEB2B0}" type="presParOf" srcId="{CDAAECD5-A50B-4535-BD37-D4B86DF5A1DF}" destId="{08B9DD3F-8374-447F-837B-1A6C92CE5283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346FA2-EBF8-46C2-BA21-9C15558B6A4B}">
      <dsp:nvSpPr>
        <dsp:cNvPr id="0" name=""/>
        <dsp:cNvSpPr/>
      </dsp:nvSpPr>
      <dsp:spPr>
        <a:xfrm>
          <a:off x="0" y="0"/>
          <a:ext cx="5927089" cy="8699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Framework</a:t>
          </a:r>
          <a:endParaRPr lang="en-US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481" y="25481"/>
        <a:ext cx="4914797" cy="819019"/>
      </dsp:txXfrm>
    </dsp:sp>
    <dsp:sp modelId="{10E147D0-69C4-490A-9F99-639230EBBEC5}">
      <dsp:nvSpPr>
        <dsp:cNvPr id="0" name=""/>
        <dsp:cNvSpPr/>
      </dsp:nvSpPr>
      <dsp:spPr>
        <a:xfrm>
          <a:off x="496393" y="1028160"/>
          <a:ext cx="5927089" cy="869981"/>
        </a:xfrm>
        <a:prstGeom prst="roundRect">
          <a:avLst>
            <a:gd name="adj" fmla="val 10000"/>
          </a:avLst>
        </a:prstGeom>
        <a:solidFill>
          <a:schemeClr val="accent2">
            <a:hueOff val="-1570184"/>
            <a:satOff val="-2097"/>
            <a:lumOff val="1242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Continuum of evidence-based interventions</a:t>
          </a:r>
          <a:endParaRPr lang="en-US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1874" y="1053641"/>
        <a:ext cx="4814245" cy="819019"/>
      </dsp:txXfrm>
    </dsp:sp>
    <dsp:sp modelId="{48745F54-0C63-4325-95F6-DFCBCA5AD959}">
      <dsp:nvSpPr>
        <dsp:cNvPr id="0" name=""/>
        <dsp:cNvSpPr/>
      </dsp:nvSpPr>
      <dsp:spPr>
        <a:xfrm>
          <a:off x="985378" y="2056320"/>
          <a:ext cx="5927089" cy="869981"/>
        </a:xfrm>
        <a:prstGeom prst="roundRect">
          <a:avLst>
            <a:gd name="adj" fmla="val 10000"/>
          </a:avLst>
        </a:prstGeom>
        <a:solidFill>
          <a:schemeClr val="accent2">
            <a:hueOff val="-3140368"/>
            <a:satOff val="-4193"/>
            <a:lumOff val="2484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Achieving important academic and behavioral outcomes</a:t>
          </a:r>
          <a:endParaRPr lang="en-US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10859" y="2081801"/>
        <a:ext cx="4821654" cy="819019"/>
      </dsp:txXfrm>
    </dsp:sp>
    <dsp:sp modelId="{1834637D-A8C9-4127-A91D-042669ACD7A8}">
      <dsp:nvSpPr>
        <dsp:cNvPr id="0" name=""/>
        <dsp:cNvSpPr/>
      </dsp:nvSpPr>
      <dsp:spPr>
        <a:xfrm>
          <a:off x="1481772" y="3084480"/>
          <a:ext cx="5927089" cy="869981"/>
        </a:xfrm>
        <a:prstGeom prst="roundRect">
          <a:avLst>
            <a:gd name="adj" fmla="val 10000"/>
          </a:avLst>
        </a:prstGeom>
        <a:solidFill>
          <a:schemeClr val="accent2">
            <a:hueOff val="-4710551"/>
            <a:satOff val="-6290"/>
            <a:lumOff val="372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For ALL students</a:t>
          </a:r>
          <a:endParaRPr lang="en-US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07253" y="3109961"/>
        <a:ext cx="4814245" cy="819019"/>
      </dsp:txXfrm>
    </dsp:sp>
    <dsp:sp modelId="{2B5CEDC4-764E-473F-A5F2-5526128AD126}">
      <dsp:nvSpPr>
        <dsp:cNvPr id="0" name=""/>
        <dsp:cNvSpPr/>
      </dsp:nvSpPr>
      <dsp:spPr>
        <a:xfrm>
          <a:off x="5361601" y="666326"/>
          <a:ext cx="565488" cy="56548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>
        <a:off x="5488836" y="666326"/>
        <a:ext cx="311018" cy="425530"/>
      </dsp:txXfrm>
    </dsp:sp>
    <dsp:sp modelId="{BD1DC234-B65F-44EA-98D3-7ECC58A06D3D}">
      <dsp:nvSpPr>
        <dsp:cNvPr id="0" name=""/>
        <dsp:cNvSpPr/>
      </dsp:nvSpPr>
      <dsp:spPr>
        <a:xfrm>
          <a:off x="5857995" y="1694486"/>
          <a:ext cx="565488" cy="56548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2737845"/>
            <a:satOff val="-2274"/>
            <a:lumOff val="16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-2737845"/>
              <a:satOff val="-2274"/>
              <a:lumOff val="1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>
        <a:off x="5985230" y="1694486"/>
        <a:ext cx="311018" cy="425530"/>
      </dsp:txXfrm>
    </dsp:sp>
    <dsp:sp modelId="{AA9CCDD7-263F-47EB-81E0-7A3E496C6A78}">
      <dsp:nvSpPr>
        <dsp:cNvPr id="0" name=""/>
        <dsp:cNvSpPr/>
      </dsp:nvSpPr>
      <dsp:spPr>
        <a:xfrm>
          <a:off x="6346980" y="2722647"/>
          <a:ext cx="565488" cy="56548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5475690"/>
            <a:satOff val="-4549"/>
            <a:lumOff val="319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-5475690"/>
              <a:satOff val="-4549"/>
              <a:lumOff val="3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>
        <a:off x="6474215" y="2722647"/>
        <a:ext cx="311018" cy="4255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9072D6-AFC0-469E-90EA-F9518DDDF37D}" type="datetimeFigureOut">
              <a:rPr lang="en-US" smtClean="0"/>
              <a:pPr/>
              <a:t>10/24/14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B4E5B-3F8A-467E-8387-15021E32D9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542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Primary (Universal): Approximately</a:t>
            </a:r>
            <a:r>
              <a:rPr lang="en-US" baseline="0" dirty="0" smtClean="0"/>
              <a:t> 80-90% of the school…All students, all settings, preventative and proactive</a:t>
            </a:r>
          </a:p>
          <a:p>
            <a:endParaRPr lang="en-US" baseline="0" dirty="0" smtClean="0"/>
          </a:p>
          <a:p>
            <a:r>
              <a:rPr lang="en-US" baseline="0" dirty="0" smtClean="0"/>
              <a:t>Secondary (Targeted, Group Interventions): Approximately 5%-10% of the school…at risk students (those not responding to the primary interventions)…high efficiency and rapid response</a:t>
            </a:r>
          </a:p>
          <a:p>
            <a:endParaRPr lang="en-US" baseline="0" dirty="0" smtClean="0"/>
          </a:p>
          <a:p>
            <a:r>
              <a:rPr lang="en-US" baseline="0" dirty="0" smtClean="0"/>
              <a:t>Tertiary (Intense, Individual Interventions): Approximately 1%-5%...individualized…assessment based…intense and durable procedures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9B4E5B-3F8A-467E-8387-15021E32D9DD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28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F9CE7-DC40-4CEA-979C-8D73B652D214}" type="datetime1">
              <a:rPr lang="en-US" smtClean="0"/>
              <a:pPr/>
              <a:t>10/24/14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F0AC-A7AC-4059-9B1B-D423858F038A}" type="datetime1">
              <a:rPr lang="en-US" smtClean="0"/>
              <a:pPr/>
              <a:t>10/24/14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02BE2-D941-4BAB-9788-A60BFFB1D6D8}" type="datetime1">
              <a:rPr lang="en-US" smtClean="0"/>
              <a:pPr/>
              <a:t>10/24/14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68F6C-5BEC-4F20-B558-9EDF65F34660}" type="datetime1">
              <a:rPr lang="en-US" smtClean="0"/>
              <a:pPr/>
              <a:t>10/24/14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DC613-7756-4940-8FD7-F5B9E02E329E}" type="datetime1">
              <a:rPr lang="en-US" smtClean="0"/>
              <a:pPr/>
              <a:t>10/24/14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87C9-0695-4CD2-8400-DA4514DA432F}" type="datetime1">
              <a:rPr lang="en-US" smtClean="0"/>
              <a:pPr/>
              <a:t>10/24/14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EC5A8-FE5F-4B67-8E44-1B1A9B8AD289}" type="datetime1">
              <a:rPr lang="en-US" smtClean="0"/>
              <a:pPr/>
              <a:t>10/24/14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6057F-8C90-44B3-8488-B370E35F803F}" type="datetime1">
              <a:rPr lang="en-US" smtClean="0"/>
              <a:pPr/>
              <a:t>10/24/14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72B29-86D1-4023-8474-66021C9EC8C5}" type="datetime1">
              <a:rPr lang="en-US" smtClean="0"/>
              <a:pPr/>
              <a:t>10/24/14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4D6E6-07C1-4F8C-9FC3-5EBF4B0845E6}" type="datetime1">
              <a:rPr lang="en-US" smtClean="0"/>
              <a:pPr/>
              <a:t>10/24/14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26C61-C2EE-468E-A17A-33B9A7A9661A}" type="datetime1">
              <a:rPr lang="en-US" smtClean="0"/>
              <a:pPr/>
              <a:t>10/24/14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B919535-79BF-4947-B137-F40F2087C841}" type="datetime1">
              <a:rPr lang="en-US" smtClean="0"/>
              <a:pPr/>
              <a:t>10/24/14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5D5129C-6AA6-488B-9F6D-B3DE9B95EA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netwellness.org/healthtopics/mentalhealth/readinglist.cfm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List_of_films_featuring_mental_illness" TargetMode="External"/><Relationship Id="rId3" Type="http://schemas.openxmlformats.org/officeDocument/2006/relationships/hyperlink" Target="http://thefiendish.com/2009/03/ten-movies-depicting-mental-illness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enwikipedia.org/wiki/List_of_people_with_bipolar_disorder" TargetMode="External"/><Relationship Id="rId4" Type="http://schemas.openxmlformats.org/officeDocument/2006/relationships/hyperlink" Target="http://www.ask.com/wiki/List_of_people_with_schizophrenia?qsrc=3044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List_of_people_with_depression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G_XYQfqs9s" TargetMode="External"/><Relationship Id="rId4" Type="http://schemas.openxmlformats.org/officeDocument/2006/relationships/hyperlink" Target="https://www.youtube.com/watch?v=wwt1QWPps3Q" TargetMode="External"/><Relationship Id="rId5" Type="http://schemas.openxmlformats.org/officeDocument/2006/relationships/hyperlink" Target="https://www.youtube.com/watch?v=zZVxOQo0hmE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piN82R2lh8Q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asel.org/guide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ueprintsprograms.com" TargetMode="External"/><Relationship Id="rId4" Type="http://schemas.openxmlformats.org/officeDocument/2006/relationships/hyperlink" Target="http://www.nrepp.samhsa.gov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lueprintsprograms.com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lueprintsprograms.com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What Schools Can Do to Meet the Mental Health Needs of Children and Adolescents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Mary Bailey Estes</a:t>
            </a:r>
          </a:p>
          <a:p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Lyndal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M. Bullock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Staci M.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Zolkoski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University of North Texas, Denton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747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Should Educators Intervene?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PRESERVE THE BEAUTIFUL SMILES !!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 descr="C:\Users\mary\AppData\Local\Microsoft\Windows\Temporary Internet Files\Content.IE5\78WEQOO2\MP90044222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159676"/>
            <a:ext cx="4267200" cy="27883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7571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US, the lack of MH resources for children and adolescents may lead to . . 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Suicide – 3</a:t>
            </a:r>
            <a:r>
              <a:rPr lang="en-US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leading cause of death, ages 15-24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 Failure – 50% of students age 14+ with MH 	issues drop out of school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Juvenile justice system – 65% of girls and 75% boys 	in juvenile detention have at least one mental 	illness. Incarceration typically occurs before 	diagnosis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(TTHSC, 2013).</a:t>
            </a: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Should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Schools Intervene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425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21% of all adolescents, ages 14-18, are inhibited by a MH</a:t>
            </a: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condition, yet only 1/5th of those receive services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can be effectively identified and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assisted, thus 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preventing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negative effects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now and in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future; 	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Untreated MH issues will likely persist and interfere 	with future life opportunities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Due to emotional issues, some students are unable to 	to adhere to the school Student Code of Conduct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Should Schools Intervene?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854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smz0010\AppData\Local\Microsoft\Windows\Temporary Internet Files\Content.IE5\X4AW44Q4\MP90043929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7332">
            <a:off x="7086600" y="4999271"/>
            <a:ext cx="1877786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USA in recent years,  great emphasis has been placed on academic achievement for all children (e.g. Effective Schools Movement, No Child Left Behind, Individuals with Disability Education Acts) --</a:t>
            </a:r>
          </a:p>
          <a:p>
            <a:pPr marL="0" indent="0">
              <a:buNone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BUT, little recognition has been given to the linkage between academic performance and mental wellbeing.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Schools Make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Difference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ives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hildren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outh!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951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 services and supports are offered, to some degree, in most schools – in familiar environments.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--Several researchers indicate that of students 	referred to either school- or community-based 	services,  most preferred SBMH services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Askell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	Williams, Lawson, </a:t>
            </a:r>
            <a:r>
              <a:rPr lang="en-US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Slee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2009; </a:t>
            </a:r>
            <a:r>
              <a:rPr lang="en-US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Rones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&amp; </a:t>
            </a:r>
            <a:r>
              <a:rPr lang="en-US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Hoagwood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2000)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Advantages Of SBMH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smz0010\AppData\Local\Microsoft\Windows\Temporary Internet Files\Content.IE5\G2LJAMX3\MC90010519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98374">
            <a:off x="228600" y="1143000"/>
            <a:ext cx="1814170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317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know MH services is a universal issue.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Wide variability exists in prevalence rates due to  </a:t>
            </a:r>
          </a:p>
          <a:p>
            <a:pPr marL="301943" lvl="1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--definition used</a:t>
            </a:r>
          </a:p>
          <a:p>
            <a:pPr marL="301943" lvl="1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--criteria established for participants</a:t>
            </a:r>
          </a:p>
          <a:p>
            <a:pPr marL="301943" lvl="1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--cultural considerations (shared values, social roles, religion, and past experiences)</a:t>
            </a:r>
          </a:p>
          <a:p>
            <a:pPr marL="301943" lvl="1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--sample size</a:t>
            </a:r>
          </a:p>
          <a:p>
            <a:pPr marL="301943" lvl="1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--instrumentation</a:t>
            </a:r>
          </a:p>
          <a:p>
            <a:pPr marL="301943" lvl="1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--methodology</a:t>
            </a:r>
          </a:p>
          <a:p>
            <a:pPr marL="301943" lvl="1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--data analysis procedures</a:t>
            </a: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Prevalence On MH Problems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00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Australia: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14% across ages and gender; higher rates 	in low-income, step/blended, and sole-parent 	families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(Australian Government Department of Health, 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Brazil: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12-15% among all young people; 22% 	among those living in slums; 12% in 	urban/rural areas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(Paula, Duarte, &amp; 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Bordin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2007).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Canada: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14%, about 1 in 7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(Waddell, McEwan, &amp; Peters, 2004). 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Germany: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Ages 7-17, 6.3% for children; 4.9 for 	adolescents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(Ravens-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Sieberer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 al., 2008).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Prevalence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MH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Problems In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elected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ountries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527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Ireland: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12-15 year olds; 15.6% met criteria for a 	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psychiatric disorder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(Lynch, Mills, Daly, &amp; Fitzpatrick, 2006).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Latin America/Caribbean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15 -21%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Feitosa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Ricou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Rego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&amp; 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Nunes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2011).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Mexico: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ages 12-17, 4 out of 10 (40%) had MH 	disorder; those aged 15-24 at high risk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Epinola-Nadurille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	Vargas 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Hulcoches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 al., 2010).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Norway: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ages 12-15, 7.1%; 23% had life-time 	depression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Wichstrom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Berg-Nielsen, 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Angold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Egger, &amp; 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Sveen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2012).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Prevalence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MH Problems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elected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ountries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468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Pakistan: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ages 5-11, 17% mainstreamed students had diagnosable psychiatric problems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(Hussein, 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Bankart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&amp; 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Vostanis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2013).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--10-16% of total population (14 million +); 			majority women.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--Major MH problems are depression,</a:t>
            </a: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schizophrenia, and epilepsy.</a:t>
            </a: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--Increasing rapidly due to social adversities 			(terrorism, poverty, stressful conditions, 		gender 	factors).</a:t>
            </a: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--Limited services.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Prevalence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MH Problems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elected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ountries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08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2514600"/>
            <a:ext cx="7408333" cy="3450696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Saudi Arabia: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Grade 12 students in 4 high schools; </a:t>
            </a: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mental disorders for males 41%; females 51% 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(Al-</a:t>
            </a:r>
            <a:r>
              <a:rPr lang="en-US" sz="1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Sughayr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&amp; 	</a:t>
            </a:r>
            <a:r>
              <a:rPr lang="en-US" sz="1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Ferwana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2012).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Serbia: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 specific estimates; significant increase in MH 	problems due to adverse conditions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Milovancevic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&amp;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Jovicic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2013).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UK: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ages 5-15, 10%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(Ford, 2008).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USA: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Various data –</a:t>
            </a:r>
          </a:p>
          <a:p>
            <a:pPr marL="301943" lvl="1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ages 13-18: 22% 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Merkiangas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He, Burstein, Swanson, et al. , 2010)</a:t>
            </a:r>
          </a:p>
          <a:p>
            <a:pPr marL="301943" lvl="1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under age 18: 12-18% 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(Adelman &amp; Taylor, 2009)</a:t>
            </a:r>
          </a:p>
          <a:p>
            <a:pPr marL="301943" lvl="1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under age of 18: 12-22% 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Christner</a:t>
            </a: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 al., 2009)</a:t>
            </a:r>
          </a:p>
          <a:p>
            <a:pPr marL="301943" lvl="1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teenagers: 9-13% 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(Burns, Costello, </a:t>
            </a:r>
            <a:r>
              <a:rPr lang="en-US" sz="1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Angold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Tweed et al., 1995)</a:t>
            </a:r>
          </a:p>
          <a:p>
            <a:pPr marL="301943" lvl="1" indent="0">
              <a:buNone/>
            </a:pPr>
            <a:r>
              <a:rPr lang="en-US" sz="2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World wide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20% of children and adolescents 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(WHO, 2010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Prevalence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MH Problems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elected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ountries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032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Who are your presenters?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your presenters do?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the presenters’ research interests?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Who are you in our audience?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you do?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are you interested in MH issues?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flipH="1">
            <a:off x="7543800" y="6019800"/>
            <a:ext cx="515471" cy="365125"/>
          </a:xfrm>
        </p:spPr>
        <p:txBody>
          <a:bodyPr/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Welcome To “Our” Session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 descr="C:\Users\smz0010\AppData\Local\Microsoft\Windows\Temporary Internet Files\Content.IE5\173QDYTG\MC90007114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6390">
            <a:off x="6599229" y="1600202"/>
            <a:ext cx="2251179" cy="2062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626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About 1/3 of the 2.2 billion population are children.</a:t>
            </a:r>
          </a:p>
          <a:p>
            <a:r>
              <a:rPr lang="en-US" b="1" dirty="0" smtClean="0"/>
              <a:t>90% of children are from low- to middle-income countries.</a:t>
            </a:r>
          </a:p>
          <a:p>
            <a:r>
              <a:rPr lang="en-US" b="1" dirty="0" smtClean="0"/>
              <a:t>UNICEF estimates that over 10 million children live on the streets.</a:t>
            </a:r>
            <a:endParaRPr lang="en-US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Prevalence Of MH Problems In Selected Countries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7504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mz0010\AppData\Local\Microsoft\Windows\Temporary Internet Files\Content.IE5\173QDYTG\MP90034171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9879">
            <a:off x="6318374" y="1927659"/>
            <a:ext cx="2235381" cy="209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Common questions asked:</a:t>
            </a:r>
          </a:p>
          <a:p>
            <a:pPr marL="0" indent="0">
              <a:buNone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Isn’t this a school and not a clinic?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 do we start and what do we do?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does it cost so much?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is WHAT?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do we make it work? Must we do it alone?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Common Barriers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roviding SBMH Services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086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 services are beyond purview of school.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 services are desirable, but not essential.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 services are the responsibility of counselors/school 	psychologists.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 interventions detract from education.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 interventions infringe on parent rights and values.</a:t>
            </a:r>
          </a:p>
          <a:p>
            <a:pPr marL="0" indent="0">
              <a:buNone/>
            </a:pPr>
            <a:endParaRPr lang="en-US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 these attitudes prevail, effectiveness is impaired, advocacy efforts are hindered, funding may be restricted, and programming affected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Schwean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&amp; Rodger, 2013).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Barrier: Isn’t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chool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linic? Argument Against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ervices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58485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of the biggest impediments faced is inadequate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knowledge among school leaders.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--What are the principles of SBMH?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--What are best practices associated with social 	emotional learning (SEL)?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--How to use existing school-based services?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--What qualifications are needed for teachers?</a:t>
            </a: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Barrier: Where Do We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tart? 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o?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335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Successful programs require administrative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commitment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the operational framework, 	decision-making, evaluation process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integration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SEL with academic subjects, 	activities outside classroom,  and support 	services.</a:t>
            </a:r>
          </a:p>
          <a:p>
            <a:pPr marL="0" indent="0">
              <a:buNone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awareness of the MH needs of students is critical to early recognition and intervention.</a:t>
            </a:r>
            <a:endParaRPr lang="en-US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tart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64233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Funding is always a critical issue.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Advanced planning with community-based agencies could “stretch” the funding.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Creative funding is essential (state funds; federal initiatives (USA)—Social Security Act, Public Health Services Act, IDEIA, Rehabilitation Act, Patient Protections and Affordable Care Act; foundation grants).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Barrier: Why Does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uch?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mary\AppData\Local\Microsoft\Windows\Temporary Internet Files\Content.IE5\XTE5TAN6\MP90031554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1905000"/>
            <a:ext cx="1524000" cy="1104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7375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Stigma is all too often attached to MH issues.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Stigma consists of 3 related problems: knowledge,</a:t>
            </a: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prejudice, and discrimination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Thornicroft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Brohan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Kassam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&amp; Lewis-Holmes, 2008).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Young people are less likely to seek MH services because 	of concerns about social interactions and peer 	acceptance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Kranke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Floersch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Townsend, &amp;  Munson, 2010).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seeking services, young people prefer to use SBMH 	services over community-based services.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Barrier: He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WHAT?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mary\AppData\Local\Microsoft\Windows\Temporary Internet Files\Content.IE5\XTE5TAN6\MP90017884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1219199"/>
            <a:ext cx="1549908" cy="23306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502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Eliminating stigma should be a priority.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Service providers use terms like “coping strategies” and “anger management” instead of “treatment”.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can we do to help?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5191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 a teaching module to make educators aware of symptoms and side effects of medications.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 groups and classroom discussions on books that provide first person accounts.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suggestions, access: 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http://netwellness.org/healthtopics/mentalhealth/readinglist.cfm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Strategies To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elp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liminate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tigma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301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286000"/>
            <a:ext cx="7408333" cy="38401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 movies that provide content about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suggestions, access:</a:t>
            </a:r>
          </a:p>
          <a:p>
            <a:pPr marL="0" indent="0">
              <a:buNone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http://en.wikipedia.org/wiki/List_of_films_featuring_mental_illness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http://thefiendish.com/2009/03/ten-movies-depicting-mental-illness/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Strategies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elp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liminate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tigma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592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ever experienced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Extreme sadness for no apparent reason?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Feelings of worthlessness and inappropriate guilt?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Feelings of tiredness and loss of interest?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Thoughts of death or suicide?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Uncontrolled anxiety, and unnecessary worry?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Feelings of restlessness and tension?</a:t>
            </a:r>
          </a:p>
          <a:p>
            <a:pPr>
              <a:buFont typeface="Arial" panose="020B0604020202020204" pitchFamily="34" charset="0"/>
              <a:buChar char="•"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Setting The Stage For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Session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817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famous people as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examples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listings of people believed to have different mental health issues, access: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http://en.wikipedia.org/wiki/List_of_people_with_depression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http://enwikipedia.org/wiki/List_of_people_with_bipolar_disorder</a:t>
            </a:r>
            <a:endParaRPr lang="en-US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http://www.ask.com/wiki/List_of_people_with_schizophrenia?qsrc=3044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Strategies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elp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liminate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tigma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838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Competing responsibilities of educators (e.g. grading, 	lesson planning, teaching) are barriers to use of 	evidence-based MH practices in schools 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(Langley et al., 2010)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Scheduling services during school hours is a problem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 providers cite that schools typically do not have 	dedicated space to facilitate their service needs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Cooperation/collaboration among educators, MH 	providers, community partners, family members 	and others is critical for success of SBMH services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(</a:t>
            </a:r>
            <a:r>
              <a:rPr lang="en-US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Weist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 al, 2013)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Barrier: How Do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ake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ork? Must We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lone?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460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Commitment to a full continuum of early interventions, problem prevention, MH education and promotion, treatment, and assessment is a key for SBMH success.</a:t>
            </a: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Ongoing evaluation processes are important to demonstrate the effectiveness of services and funding, and show progress of anticipated outcomes (e.g., improved grades, better school attendance)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ake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ork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006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School-based Mental Health-Serenity Center 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https://www.youtube.com/watch?v=piN82R2lh8Q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Youth Voices for School-Based Health Centers in Michigan 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https://www.youtube.com/watch?v=sG_XYQfqs9s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Staff Spotlight: Danni Lapin Helps Bring Mental Health to Schools </a:t>
            </a:r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://www.youtube.com/watch?v=wwt1QWPps3Q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Mental Health Center of Denver’s School-Based Program at Vista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Academy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https://www.youtube.com/watch?v=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zZVxOQo0hmE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Of SBMH In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ction!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261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our work with students, it is incumbent on service providers to ensure best practices are utilized.</a:t>
            </a:r>
          </a:p>
          <a:p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Nearly all schools have some type of MH services available (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Brener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 al., 2007).</a:t>
            </a:r>
          </a:p>
          <a:p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Although there is no single best practice model, there is considerable variability in the types of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services offered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 of interventions must be conducted in an integrative manner in order for school staff, educators, and families to understand their role in the implementation process and intended outcomes (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Kutash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 al., 2006)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Importance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Using 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Evidence-Based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ractices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226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  programs improve classroom behavior and reduce conduct problems.</a:t>
            </a:r>
          </a:p>
          <a:p>
            <a:pPr marL="0" indent="0">
              <a:buNone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Collaborative for Academic, Social, and Emotional Learning (CASEL) has identified 23 SBMH programs that have positively promoted students’ problem-solving, self-control, and relationship building.</a:t>
            </a:r>
          </a:p>
          <a:p>
            <a:pPr marL="0" indent="0">
              <a:buNone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www.casel.org/guide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181600" y="6455041"/>
            <a:ext cx="3786691" cy="365125"/>
          </a:xfrm>
        </p:spPr>
        <p:txBody>
          <a:bodyPr/>
          <a:lstStyle/>
          <a:p>
            <a:pPr algn="r"/>
            <a:r>
              <a:rPr lang="en-US" sz="1600" dirty="0" smtClean="0"/>
              <a:t>(CASEL, 2013)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Evidence-Based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ractices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751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CASEL</a:t>
            </a:r>
            <a:endParaRPr lang="en-US" dirty="0"/>
          </a:p>
        </p:txBody>
      </p:sp>
      <p:pic>
        <p:nvPicPr>
          <p:cNvPr id="8" name="Picture 7" descr="Screen Shot 2014-06-17 at 2.08.37 PM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" t="-519" b="2571"/>
          <a:stretch/>
        </p:blipFill>
        <p:spPr>
          <a:xfrm>
            <a:off x="0" y="-1524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559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6" name="Picture 5" descr="Screen Shot 2014-06-17 at 2.15.13 PM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" r="4710" b="-154"/>
          <a:stretch/>
        </p:blipFill>
        <p:spPr>
          <a:xfrm>
            <a:off x="62338" y="1"/>
            <a:ext cx="9071890" cy="655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00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Blueprints for Healthy Youth Development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www.blueprintsprograms.com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Registry of Evidence-based Programs and Practices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www.nrepp.samhsa.gov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Three school-based models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Universal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utilized with all children to reduce risk factors while promoting a broad range of protective factors.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Selective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designed for students who require more than universal interventions.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Indicated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target individuals at high risk or those who have been identified as having detectable signs of a disorder.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331939" y="6324600"/>
            <a:ext cx="3786691" cy="365125"/>
          </a:xfrm>
        </p:spPr>
        <p:txBody>
          <a:bodyPr/>
          <a:lstStyle/>
          <a:p>
            <a:pPr algn="r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(Green et al., 2013; Greenberg, 2010)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Evidence-Based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ractices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526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72436"/>
            <a:ext cx="3786691" cy="365125"/>
          </a:xfrm>
        </p:spPr>
        <p:txBody>
          <a:bodyPr/>
          <a:lstStyle/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(Office of Special Education Programs;</a:t>
            </a: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OSEP, 2013)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Universal Intervention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983155"/>
              </p:ext>
            </p:extLst>
          </p:nvPr>
        </p:nvGraphicFramePr>
        <p:xfrm>
          <a:off x="1610982" y="2893136"/>
          <a:ext cx="7408862" cy="3954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" y="175260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Positive behavioral interventions and supports (PBIS) is an excellent framework to support MH promotion and intervention.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353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than likely all of us have experienced some the feelings just mentioned.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Although most of us have 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temporarily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experienced one or more of the symptoms, we BOUNCE BACK.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problems persist and become exaggerated to the point they interfere with our lives, help may be warranted.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Setting 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Stage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33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0476" y="152400"/>
            <a:ext cx="9140008" cy="64008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257800" y="6324600"/>
            <a:ext cx="3786691" cy="365125"/>
          </a:xfrm>
        </p:spPr>
        <p:txBody>
          <a:bodyPr/>
          <a:lstStyle/>
          <a:p>
            <a:pPr algn="r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(OSEP, 2013)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355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2438400"/>
            <a:ext cx="8991600" cy="4191000"/>
          </a:xfrm>
        </p:spPr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Good Behavior Game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Classroom-based behavior management strategy for elementary schools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Known for reducing aggressive and disruptive behavior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Classroom of 3 to 4 evenly divided teams compete to earn prizes, privileges, and special activities.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Before the game, desired behaviors are described and modeled.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During the game, desired behaviors are praised frequently.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Check marks are recorded for a team when disruptive behavior occurs.</a:t>
            </a:r>
          </a:p>
          <a:p>
            <a:pPr lvl="2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team must remain below a pre-set number of check marks.</a:t>
            </a:r>
          </a:p>
          <a:p>
            <a:pPr lvl="2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teams can win a if their check marks do not exceed the pre-set number.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Early in the years, the game is played for 10 min 3 times per week.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Gradually, time is extended and eventually incorporated into the entire day and week.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52728"/>
          </a:xfrm>
        </p:spPr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Universal Intervention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6" descr="Screen Shot 2014-06-17 at 2.38.11 PM.png"/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33" b="18133"/>
          <a:stretch>
            <a:fillRect/>
          </a:stretch>
        </p:blipFill>
        <p:spPr>
          <a:xfrm rot="454395">
            <a:off x="4504950" y="1506330"/>
            <a:ext cx="4249114" cy="1979177"/>
          </a:xfrm>
          <a:prstGeom prst="rect">
            <a:avLst/>
          </a:prstGeom>
        </p:spPr>
      </p:pic>
      <p:sp>
        <p:nvSpPr>
          <p:cNvPr id="7" name="Slide Number Placeholder 3"/>
          <p:cNvSpPr txBox="1">
            <a:spLocks/>
          </p:cNvSpPr>
          <p:nvPr/>
        </p:nvSpPr>
        <p:spPr>
          <a:xfrm>
            <a:off x="5867400" y="6400801"/>
            <a:ext cx="3352800" cy="45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(http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www.blueprintsprograms.com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3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Schools and Families Education Children (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SAFEChildren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Family-focused selective intervention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academic achievement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Decrease the risk for future drug abuse and associated challenges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Families participate in 20 weekly sessions (2 to 2 ½ hours each session) 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Led by a trained professional family group leader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43400" y="6324600"/>
            <a:ext cx="4800600" cy="381000"/>
          </a:xfrm>
        </p:spPr>
        <p:txBody>
          <a:bodyPr/>
          <a:lstStyle/>
          <a:p>
            <a:pPr algn="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(http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nrepp.samhsa.gov/ViewIntervention.aspx?id=40)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Selective Intervention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374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Multisystemic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Therapy (MST)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Model program designed as an intensive family- and community-based indicated intervention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Target population</a:t>
            </a:r>
          </a:p>
          <a:p>
            <a:pPr lvl="2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Chronic, violent, or substance-abusing juvenile offenders at risk of out-of-home placement.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Decrease criminal activity and other types of anti-social behavior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Therapists are available 24 hours per day, seven days a week.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Services are provided in the home at convenient times to the family.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Average treatment length is up to 60 hours of contact during a 4-month period of time. </a:t>
            </a:r>
          </a:p>
          <a:p>
            <a:pPr lvl="1"/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943600" y="6248400"/>
            <a:ext cx="2971799" cy="380999"/>
          </a:xfrm>
        </p:spPr>
        <p:txBody>
          <a:bodyPr/>
          <a:lstStyle/>
          <a:p>
            <a:pPr algn="r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(www.mstservices.com)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Indicated Intervention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092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Incredible Years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Child program</a:t>
            </a:r>
          </a:p>
          <a:p>
            <a:pPr lvl="2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 classroom lessons (about 45 minutes each)</a:t>
            </a:r>
          </a:p>
          <a:p>
            <a:pPr lvl="2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Strengthen children’s social and emotional competencies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Parent programs</a:t>
            </a:r>
          </a:p>
          <a:p>
            <a:pPr lvl="2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Vary from 12 to 20 weekly group sessions (2-3 hours each)</a:t>
            </a:r>
          </a:p>
          <a:p>
            <a:pPr lvl="2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Strengthen parent-child relationships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Teacher program</a:t>
            </a:r>
          </a:p>
          <a:p>
            <a:pPr lvl="2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days of monthly workshops</a:t>
            </a:r>
          </a:p>
          <a:p>
            <a:pPr lvl="2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Strengthen teachers’ classroom management strategies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Prevent, reduce, and treat behavioral and emotional problems in children ages 2-8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267200" y="6172200"/>
            <a:ext cx="4724400" cy="533400"/>
          </a:xfrm>
        </p:spPr>
        <p:txBody>
          <a:bodyPr/>
          <a:lstStyle/>
          <a:p>
            <a:pPr algn="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(www.blueprintsprograms.com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http://nrepp.samhsa.gov)</a:t>
            </a:r>
          </a:p>
          <a:p>
            <a:pPr algn="r"/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05200" y="6324600"/>
            <a:ext cx="1161826" cy="365125"/>
          </a:xfrm>
        </p:spPr>
        <p:txBody>
          <a:bodyPr/>
          <a:lstStyle/>
          <a:p>
            <a:fld id="{75D5129C-6AA6-488B-9F6D-B3DE9B95EADB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Universal, Selective, And 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Indicated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ntervention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155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438400"/>
            <a:ext cx="7408333" cy="3962400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endParaRPr lang="en-US" sz="2800" dirty="0" smtClean="0"/>
          </a:p>
          <a:p>
            <a:pPr marL="0" indent="0" algn="ctr">
              <a:buNone/>
            </a:pPr>
            <a:endParaRPr lang="en-US" sz="2800" dirty="0" smtClean="0"/>
          </a:p>
          <a:p>
            <a:pPr marL="0" indent="0" algn="ctr">
              <a:buNone/>
            </a:pPr>
            <a:r>
              <a:rPr lang="en-US" sz="3600" dirty="0" smtClean="0"/>
              <a:t>http</a:t>
            </a:r>
            <a:r>
              <a:rPr lang="en-US" sz="3600" dirty="0"/>
              <a:t>://</a:t>
            </a:r>
            <a:r>
              <a:rPr lang="en-US" sz="3600" dirty="0" err="1"/>
              <a:t>zolkoski.com</a:t>
            </a:r>
            <a:r>
              <a:rPr lang="en-US" sz="3600" dirty="0"/>
              <a:t>/assets/</a:t>
            </a:r>
            <a:r>
              <a:rPr lang="en-US" sz="3600" dirty="0" err="1" smtClean="0"/>
              <a:t>sbmh.zip</a:t>
            </a:r>
            <a:endParaRPr lang="en-US" sz="36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Access To The Slide Presentation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205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Final Thoughts</a:t>
            </a:r>
            <a:endParaRPr lang="en-US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1" name="Picture 5" descr="C:\Users\smz0010\AppData\Local\Microsoft\Windows\Temporary Internet Files\Content.IE5\X4AW44Q4\MC90028898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667000"/>
            <a:ext cx="7482846" cy="347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270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session is about meeting the needs of children and adolescents with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mental health (MH)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needs.</a:t>
            </a:r>
          </a:p>
          <a:p>
            <a:pPr marL="0" indent="0">
              <a:buNone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examining behavior it is important to consider its 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intensity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chronicity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Setting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Stage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097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overview of prevalence estimates of MH needs in selected countries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Examine frameworks for developing school-based mental health (SBMH) services.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 recommended resources to facilitate services.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Invite YOU to share perspectives.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3600" b="1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sz="3600" b="1" dirty="0" smtClean="0"/>
          </a:p>
          <a:p>
            <a:endParaRPr lang="en-U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We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Accomplish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uring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ession?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981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shows that without early intervention for MH issues, it is likely that the issues will follow the individual throughout the life span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Often students fail to have success in school; the school  can advocate for a careful ecological exploration to ascertain what might be contributing to the problem.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Recent violent episodes have alarmed the public and policy makers.  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Child and adolescent MH is a huge issue that is largely unrecognized. For example, </a:t>
            </a:r>
            <a:r>
              <a:rPr lang="en-US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mental illness is among the highest of all diseases and among the most common causes of death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7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Interest In SBMH?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773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SBMH is a common term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used by various disciplines, which refers to a strategy, program, or intervention intended to prevent and treat emotional and behavioral problems whether or not the difficulties are related to specific MH issues.</a:t>
            </a:r>
          </a:p>
          <a:p>
            <a:pPr marL="0" indent="0">
              <a:buNone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SBMH implies a close linkage between schools and community-based agencies.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SBMH?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smz0010\AppData\Local\Microsoft\Windows\Temporary Internet Files\Content.IE5\X4AW44Q4\MC900439613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8842">
            <a:off x="4535" y="55330"/>
            <a:ext cx="2568017" cy="282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9995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mz0010\AppData\Local\Microsoft\Windows\Temporary Internet Files\Content.IE5\173QDYTG\MC90038257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2578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Educators are in a unique position to detect potential problems.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 personnel may become a “front line” resource in identifying appropriate student supports.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 personnel are typically already connected with the family which may facilitate finding supports.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Schools and community agencies are challenged to become allies and understand each others’ expertise in helping the student(s).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5129C-6AA6-488B-9F6D-B3DE9B95EAD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nterest In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SBMH?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92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1628</TotalTime>
  <Words>2268</Words>
  <Application>Microsoft Macintosh PowerPoint</Application>
  <PresentationFormat>On-screen Show (4:3)</PresentationFormat>
  <Paragraphs>341</Paragraphs>
  <Slides>46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Waveform</vt:lpstr>
      <vt:lpstr>What Schools Can Do to Meet the Mental Health Needs of Children and Adolescents</vt:lpstr>
      <vt:lpstr> Welcome To “Our” Session</vt:lpstr>
      <vt:lpstr>Setting The Stage For The Session</vt:lpstr>
      <vt:lpstr>Setting The Stage For The Session</vt:lpstr>
      <vt:lpstr>Setting The Stage For The Session</vt:lpstr>
      <vt:lpstr>What We Want To Accomplish During This Session?</vt:lpstr>
      <vt:lpstr>Why The Interest In SBMH?</vt:lpstr>
      <vt:lpstr>What Is SBMH?</vt:lpstr>
      <vt:lpstr>Why The Interest In SBMH?</vt:lpstr>
      <vt:lpstr>Why Should Educators Intervene?</vt:lpstr>
      <vt:lpstr>Why Should Schools Intervene?</vt:lpstr>
      <vt:lpstr>Why Should Schools Intervene?</vt:lpstr>
      <vt:lpstr>Schools Make A Difference In The Lives Of Children And Youth!</vt:lpstr>
      <vt:lpstr>Advantages Of SBMH</vt:lpstr>
      <vt:lpstr>Prevalence On MH Problems</vt:lpstr>
      <vt:lpstr>Prevalence Of MH Problems In Selected Countries</vt:lpstr>
      <vt:lpstr>Prevalence Of MH Problems In Selected Countries</vt:lpstr>
      <vt:lpstr>Prevalence On MH Problems In Selected Countries</vt:lpstr>
      <vt:lpstr>Prevalence Of MH Problems In Selected Countries</vt:lpstr>
      <vt:lpstr>Prevalence Of MH Problems In Selected Countries</vt:lpstr>
      <vt:lpstr>Common Barriers In Providing SBMH Services</vt:lpstr>
      <vt:lpstr> Barrier: Isn’t This A School And Not A Clinic? Argument Against Services  </vt:lpstr>
      <vt:lpstr>Barrier: Where Do We Start?  What Do We Do?</vt:lpstr>
      <vt:lpstr>Where Do We Start?  What Do We Do?</vt:lpstr>
      <vt:lpstr>Barrier: Why Does It Cost So Much?</vt:lpstr>
      <vt:lpstr>Barrier: He Is WHAT?</vt:lpstr>
      <vt:lpstr>He Is WHAT?</vt:lpstr>
      <vt:lpstr>Strategies To Help Eliminate Stigma</vt:lpstr>
      <vt:lpstr>Strategies To Help Eliminate Stigma</vt:lpstr>
      <vt:lpstr>Strategies To Help Eliminate Stigma</vt:lpstr>
      <vt:lpstr>Barrier: How Do We Make It Work? Must We Go It Alone?</vt:lpstr>
      <vt:lpstr>How Do We Make It Work?  Must We Go It Alone?</vt:lpstr>
      <vt:lpstr>Examples Of SBMH In Action!</vt:lpstr>
      <vt:lpstr>Importance Of Using  Evidence-Based Practices</vt:lpstr>
      <vt:lpstr>Evidence-Based Practices</vt:lpstr>
      <vt:lpstr>CASEL</vt:lpstr>
      <vt:lpstr>PowerPoint Presentation</vt:lpstr>
      <vt:lpstr>Evidence-Based Practices</vt:lpstr>
      <vt:lpstr>Universal Intervention</vt:lpstr>
      <vt:lpstr>PowerPoint Presentation</vt:lpstr>
      <vt:lpstr>Universal Intervention</vt:lpstr>
      <vt:lpstr>Selective Intervention</vt:lpstr>
      <vt:lpstr>Indicated Intervention</vt:lpstr>
      <vt:lpstr>Universal, Selective, And  Indicated Intervention</vt:lpstr>
      <vt:lpstr>Access To The Slide Presentation</vt:lpstr>
      <vt:lpstr>Final Thoughts</vt:lpstr>
    </vt:vector>
  </TitlesOfParts>
  <Company>University of North Texas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Meeting the Mental Health Needs of Children and Adolescents Through School-Based Intervention Strategies</dc:title>
  <dc:creator>Bullock, Lyndal</dc:creator>
  <cp:lastModifiedBy>Michael Zolkoski</cp:lastModifiedBy>
  <cp:revision>135</cp:revision>
  <dcterms:created xsi:type="dcterms:W3CDTF">2014-06-10T12:53:25Z</dcterms:created>
  <dcterms:modified xsi:type="dcterms:W3CDTF">2014-10-24T17:49:57Z</dcterms:modified>
</cp:coreProperties>
</file>